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69" r:id="rId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2" d="100"/>
          <a:sy n="72" d="100"/>
        </p:scale>
        <p:origin x="61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6BAC5BD-77B4-4AA1-89B7-C6E467A61E57}" type="datetimeFigureOut">
              <a:rPr lang="en-US" smtClean="0"/>
              <a:t>11/27/2020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A9552F-6778-4D17-A598-B177DA7EE0CF}"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116207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BAC5BD-77B4-4AA1-89B7-C6E467A61E57}" type="datetimeFigureOut">
              <a:rPr lang="en-US" smtClean="0"/>
              <a:t>11/27/2020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A9552F-6778-4D17-A598-B177DA7EE0CF}" type="slidenum">
              <a:rPr lang="en-US" smtClean="0"/>
              <a:t>‹#›</a:t>
            </a:fld>
            <a:endParaRPr lang="en-US"/>
          </a:p>
        </p:txBody>
      </p:sp>
    </p:spTree>
    <p:extLst>
      <p:ext uri="{BB962C8B-B14F-4D97-AF65-F5344CB8AC3E}">
        <p14:creationId xmlns:p14="http://schemas.microsoft.com/office/powerpoint/2010/main" val="18089894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BAC5BD-77B4-4AA1-89B7-C6E467A61E57}" type="datetimeFigureOut">
              <a:rPr lang="en-US" smtClean="0"/>
              <a:t>11/27/2020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A9552F-6778-4D17-A598-B177DA7EE0CF}" type="slidenum">
              <a:rPr lang="en-US" smtClean="0"/>
              <a:t>‹#›</a:t>
            </a:fld>
            <a:endParaRPr lang="en-US"/>
          </a:p>
        </p:txBody>
      </p:sp>
    </p:spTree>
    <p:extLst>
      <p:ext uri="{BB962C8B-B14F-4D97-AF65-F5344CB8AC3E}">
        <p14:creationId xmlns:p14="http://schemas.microsoft.com/office/powerpoint/2010/main" val="28457821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BAC5BD-77B4-4AA1-89B7-C6E467A61E57}" type="datetimeFigureOut">
              <a:rPr lang="en-US" smtClean="0"/>
              <a:t>11/27/2020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A9552F-6778-4D17-A598-B177DA7EE0CF}" type="slidenum">
              <a:rPr lang="en-US" smtClean="0"/>
              <a:t>‹#›</a:t>
            </a:fld>
            <a:endParaRPr lang="en-US"/>
          </a:p>
        </p:txBody>
      </p:sp>
      <p:pic>
        <p:nvPicPr>
          <p:cNvPr id="7" name="Picture 6">
            <a:extLst>
              <a:ext uri="{FF2B5EF4-FFF2-40B4-BE49-F238E27FC236}">
                <a16:creationId xmlns:a16="http://schemas.microsoft.com/office/drawing/2014/main" id="{F3D90AD6-1E2F-4580-9B30-8F2BDCE4C255}"/>
              </a:ext>
            </a:extLst>
          </p:cNvPr>
          <p:cNvPicPr>
            <a:picLocks noChangeAspect="1"/>
          </p:cNvPicPr>
          <p:nvPr userDrawn="1"/>
        </p:nvPicPr>
        <p:blipFill>
          <a:blip r:embed="rId2"/>
          <a:stretch>
            <a:fillRect/>
          </a:stretch>
        </p:blipFill>
        <p:spPr>
          <a:xfrm>
            <a:off x="9651311" y="225674"/>
            <a:ext cx="2188654" cy="585267"/>
          </a:xfrm>
          <a:prstGeom prst="rect">
            <a:avLst/>
          </a:prstGeom>
        </p:spPr>
      </p:pic>
    </p:spTree>
    <p:extLst>
      <p:ext uri="{BB962C8B-B14F-4D97-AF65-F5344CB8AC3E}">
        <p14:creationId xmlns:p14="http://schemas.microsoft.com/office/powerpoint/2010/main" val="18512308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6BAC5BD-77B4-4AA1-89B7-C6E467A61E57}" type="datetimeFigureOut">
              <a:rPr lang="en-US" smtClean="0"/>
              <a:t>11/27/2020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A9552F-6778-4D17-A598-B177DA7EE0CF}"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23885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6BAC5BD-77B4-4AA1-89B7-C6E467A61E57}" type="datetimeFigureOut">
              <a:rPr lang="en-US" smtClean="0"/>
              <a:t>11/27/2020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A9552F-6778-4D17-A598-B177DA7EE0CF}" type="slidenum">
              <a:rPr lang="en-US" smtClean="0"/>
              <a:t>‹#›</a:t>
            </a:fld>
            <a:endParaRPr lang="en-US"/>
          </a:p>
        </p:txBody>
      </p:sp>
    </p:spTree>
    <p:extLst>
      <p:ext uri="{BB962C8B-B14F-4D97-AF65-F5344CB8AC3E}">
        <p14:creationId xmlns:p14="http://schemas.microsoft.com/office/powerpoint/2010/main" val="39224416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6BAC5BD-77B4-4AA1-89B7-C6E467A61E57}" type="datetimeFigureOut">
              <a:rPr lang="en-US" smtClean="0"/>
              <a:t>11/27/2020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6A9552F-6778-4D17-A598-B177DA7EE0CF}" type="slidenum">
              <a:rPr lang="en-US" smtClean="0"/>
              <a:t>‹#›</a:t>
            </a:fld>
            <a:endParaRPr lang="en-US"/>
          </a:p>
        </p:txBody>
      </p:sp>
    </p:spTree>
    <p:extLst>
      <p:ext uri="{BB962C8B-B14F-4D97-AF65-F5344CB8AC3E}">
        <p14:creationId xmlns:p14="http://schemas.microsoft.com/office/powerpoint/2010/main" val="15387213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6BAC5BD-77B4-4AA1-89B7-C6E467A61E57}" type="datetimeFigureOut">
              <a:rPr lang="en-US" smtClean="0"/>
              <a:t>11/27/2020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6A9552F-6778-4D17-A598-B177DA7EE0CF}" type="slidenum">
              <a:rPr lang="en-US" smtClean="0"/>
              <a:t>‹#›</a:t>
            </a:fld>
            <a:endParaRPr lang="en-US"/>
          </a:p>
        </p:txBody>
      </p:sp>
    </p:spTree>
    <p:extLst>
      <p:ext uri="{BB962C8B-B14F-4D97-AF65-F5344CB8AC3E}">
        <p14:creationId xmlns:p14="http://schemas.microsoft.com/office/powerpoint/2010/main" val="17002748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F6BAC5BD-77B4-4AA1-89B7-C6E467A61E57}" type="datetimeFigureOut">
              <a:rPr lang="en-US" smtClean="0"/>
              <a:t>11/27/2020</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76A9552F-6778-4D17-A598-B177DA7EE0CF}" type="slidenum">
              <a:rPr lang="en-US" smtClean="0"/>
              <a:t>‹#›</a:t>
            </a:fld>
            <a:endParaRPr lang="en-US"/>
          </a:p>
        </p:txBody>
      </p:sp>
    </p:spTree>
    <p:extLst>
      <p:ext uri="{BB962C8B-B14F-4D97-AF65-F5344CB8AC3E}">
        <p14:creationId xmlns:p14="http://schemas.microsoft.com/office/powerpoint/2010/main" val="2714696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F6BAC5BD-77B4-4AA1-89B7-C6E467A61E57}" type="datetimeFigureOut">
              <a:rPr lang="en-US" smtClean="0"/>
              <a:t>11/27/2020</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76A9552F-6778-4D17-A598-B177DA7EE0CF}" type="slidenum">
              <a:rPr lang="en-US" smtClean="0"/>
              <a:t>‹#›</a:t>
            </a:fld>
            <a:endParaRPr lang="en-US"/>
          </a:p>
        </p:txBody>
      </p:sp>
    </p:spTree>
    <p:extLst>
      <p:ext uri="{BB962C8B-B14F-4D97-AF65-F5344CB8AC3E}">
        <p14:creationId xmlns:p14="http://schemas.microsoft.com/office/powerpoint/2010/main" val="16167440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6BAC5BD-77B4-4AA1-89B7-C6E467A61E57}" type="datetimeFigureOut">
              <a:rPr lang="en-US" smtClean="0"/>
              <a:t>11/27/2020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A9552F-6778-4D17-A598-B177DA7EE0CF}" type="slidenum">
              <a:rPr lang="en-US" smtClean="0"/>
              <a:t>‹#›</a:t>
            </a:fld>
            <a:endParaRPr lang="en-US"/>
          </a:p>
        </p:txBody>
      </p:sp>
    </p:spTree>
    <p:extLst>
      <p:ext uri="{BB962C8B-B14F-4D97-AF65-F5344CB8AC3E}">
        <p14:creationId xmlns:p14="http://schemas.microsoft.com/office/powerpoint/2010/main" val="204180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F6BAC5BD-77B4-4AA1-89B7-C6E467A61E57}" type="datetimeFigureOut">
              <a:rPr lang="en-US" smtClean="0"/>
              <a:t>11/27/2020</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76A9552F-6778-4D17-A598-B177DA7EE0CF}"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05842583"/>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43F83-F8F2-4528-88CB-94308A798A12}"/>
              </a:ext>
            </a:extLst>
          </p:cNvPr>
          <p:cNvSpPr>
            <a:spLocks noGrp="1"/>
          </p:cNvSpPr>
          <p:nvPr>
            <p:ph type="title"/>
          </p:nvPr>
        </p:nvSpPr>
        <p:spPr/>
        <p:txBody>
          <a:bodyPr/>
          <a:lstStyle/>
          <a:p>
            <a:r>
              <a:rPr lang="en-US" dirty="0"/>
              <a:t>Committee reports </a:t>
            </a:r>
          </a:p>
        </p:txBody>
      </p:sp>
      <p:sp>
        <p:nvSpPr>
          <p:cNvPr id="6" name="Content Placeholder 2">
            <a:extLst>
              <a:ext uri="{FF2B5EF4-FFF2-40B4-BE49-F238E27FC236}">
                <a16:creationId xmlns:a16="http://schemas.microsoft.com/office/drawing/2014/main" id="{88BD488A-7572-4D19-BBF9-03E403A72AF8}"/>
              </a:ext>
            </a:extLst>
          </p:cNvPr>
          <p:cNvSpPr>
            <a:spLocks noGrp="1"/>
          </p:cNvSpPr>
          <p:nvPr>
            <p:ph idx="1"/>
          </p:nvPr>
        </p:nvSpPr>
        <p:spPr>
          <a:xfrm>
            <a:off x="1096963" y="1737361"/>
            <a:ext cx="10198054" cy="4131628"/>
          </a:xfrm>
        </p:spPr>
        <p:txBody>
          <a:bodyPr>
            <a:noAutofit/>
          </a:bodyPr>
          <a:lstStyle/>
          <a:p>
            <a:r>
              <a:rPr lang="en-US" sz="1800" dirty="0"/>
              <a:t> Funds committee: At the most recent board meeting, the chair proposed a bylaws amendment to establish the Funds Committee as a standing committee.  The board had some concerns about the specific language of that proposed amendment.</a:t>
            </a:r>
          </a:p>
          <a:p>
            <a:r>
              <a:rPr lang="en-US" sz="1800" dirty="0"/>
              <a:t>The draft amendment, with one change, appears below for Board of Trustees review:</a:t>
            </a:r>
          </a:p>
          <a:p>
            <a:r>
              <a:rPr lang="en-US" sz="1800" dirty="0"/>
              <a:t>Amend Article IX, Section 1 of the bylaws to add subsection F, to read as follows:</a:t>
            </a:r>
          </a:p>
          <a:p>
            <a:r>
              <a:rPr lang="en-US" sz="1800" i="1" dirty="0"/>
              <a:t>The Funds Administration Committee shall consist of no fewer than four Trustees, one of whom shall be the Treasurer, one of whom shall serve as its chairman, as well as members of the community who are not Trustees as may be appointed by the chairman. The president shall designate the chairman at the Annual Meeting. The committee shall i) establish procedures and guidelines for </a:t>
            </a:r>
            <a:r>
              <a:rPr lang="en-US" sz="1800" i="1" strike="sngStrike" dirty="0">
                <a:highlight>
                  <a:srgbClr val="FFFF00"/>
                </a:highlight>
              </a:rPr>
              <a:t>management</a:t>
            </a:r>
            <a:r>
              <a:rPr lang="en-US" sz="1800" i="1" dirty="0"/>
              <a:t> </a:t>
            </a:r>
            <a:r>
              <a:rPr lang="en-US" sz="1800" i="1" dirty="0">
                <a:highlight>
                  <a:srgbClr val="FFFF00"/>
                </a:highlight>
              </a:rPr>
              <a:t>administration</a:t>
            </a:r>
            <a:r>
              <a:rPr lang="en-US" sz="1800" i="1" dirty="0"/>
              <a:t> and distribution of Funds, ii) review and interpret documents establishing and governing Funds, iii) from time to time update forms used by the staff to open Donor Advised Funds and Custodial Funds, iv) in cooperation with the Investment Committee make recommendations to the  Board as to the gift acceptance policy as provided for in Article X Section 2 of these bylaws, and v) undertake other tasks as requested by the President or the Board, or as it deems necessary, from time to time. </a:t>
            </a:r>
            <a:endParaRPr lang="en-US" sz="1800" dirty="0"/>
          </a:p>
        </p:txBody>
      </p:sp>
    </p:spTree>
    <p:extLst>
      <p:ext uri="{BB962C8B-B14F-4D97-AF65-F5344CB8AC3E}">
        <p14:creationId xmlns:p14="http://schemas.microsoft.com/office/powerpoint/2010/main" val="1594092736"/>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otalTime>325</TotalTime>
  <Words>244</Words>
  <Application>Microsoft Office PowerPoint</Application>
  <PresentationFormat>Widescreen</PresentationFormat>
  <Paragraphs>5</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Calibri</vt:lpstr>
      <vt:lpstr>Calibri Light</vt:lpstr>
      <vt:lpstr>Retrospect</vt:lpstr>
      <vt:lpstr>Committee reports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Jewish Community Foundation of Greater Mercer  Executive committee meeting</dc:title>
  <dc:creator>Linda Meisel</dc:creator>
  <cp:lastModifiedBy>Joshua Waldorf</cp:lastModifiedBy>
  <cp:revision>32</cp:revision>
  <dcterms:created xsi:type="dcterms:W3CDTF">2020-11-09T23:50:13Z</dcterms:created>
  <dcterms:modified xsi:type="dcterms:W3CDTF">2020-11-27T18:07:50Z</dcterms:modified>
</cp:coreProperties>
</file>